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74739" autoAdjust="0"/>
  </p:normalViewPr>
  <p:slideViewPr>
    <p:cSldViewPr snapToGrid="0">
      <p:cViewPr varScale="1">
        <p:scale>
          <a:sx n="53" d="100"/>
          <a:sy n="53" d="100"/>
        </p:scale>
        <p:origin x="9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0F356-4943-4B2D-B2B2-099656ACF05A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6074A-6295-4B63-94DB-311E4E2E0D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79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對白：</a:t>
            </a:r>
            <a:endParaRPr lang="en-US" altLang="zh-TW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全球約有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1.6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億名童工。童工的定義是僱用或利用兒童從事經濟生產活動。因為貧窮，迫於無奈打工賺錢，很多卻受到不公平對待，如：工時長、工作環境惡劣、過多體力勞動工作、遭受剝削等，只能賺取很少工資，未能換取溫飽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對兒童來說，飢餓亦會令他們失去上學機會，甚至淪為童工，打工幫補家計。接下來，希望你們代入，嘗試理解童工的處境和感受。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074A-6295-4B63-94DB-311E4E2E0D21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8469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對白：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童工，不像我們只做</a:t>
            </a:r>
            <a:r>
              <a:rPr lang="en-US" altLang="zh-TW" dirty="0" smtClean="0"/>
              <a:t>15</a:t>
            </a:r>
            <a:r>
              <a:rPr lang="zh-TW" altLang="zh-TW" dirty="0" smtClean="0"/>
              <a:t>分鐘，就算肚子餓、病了亦只可繼續每天工作，否則連少少工資也賺取不到，又如何買糧食？長大後，他們又可以選擇甚麼工作？何時才可脫離貧窮呢？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今天體驗完，你明白多了貧窮人的處境和感受。你可以幫助他們得到一個選擇的機會嗎？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zh-TW" i="1" u="sng" dirty="0" smtClean="0"/>
              <a:t>注意事項</a:t>
            </a:r>
            <a:endParaRPr lang="zh-TW" altLang="zh-TW" dirty="0" smtClean="0"/>
          </a:p>
          <a:p>
            <a:pPr>
              <a:defRPr/>
            </a:pPr>
            <a:r>
              <a:rPr lang="zh-TW" altLang="zh-TW" i="1" dirty="0" smtClean="0"/>
              <a:t>可訪問</a:t>
            </a:r>
            <a:r>
              <a:rPr lang="en-US" altLang="zh-TW" i="1" dirty="0" smtClean="0"/>
              <a:t>1-2</a:t>
            </a:r>
            <a:r>
              <a:rPr lang="zh-TW" altLang="zh-TW" i="1" dirty="0" smtClean="0"/>
              <a:t>個同學回應有關問題。</a:t>
            </a:r>
            <a:endParaRPr lang="zh-TW" altLang="zh-TW" dirty="0" smtClean="0"/>
          </a:p>
          <a:p>
            <a:pPr>
              <a:defRPr/>
            </a:pPr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074A-6295-4B63-94DB-311E4E2E0D21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6988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對白：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多謝大家投入參與這次的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「</a:t>
            </a:r>
            <a:r>
              <a:rPr lang="zh-CN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童工歲月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」</a:t>
            </a:r>
            <a:r>
              <a:rPr lang="zh-CN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活動</a:t>
            </a:r>
            <a:r>
              <a:rPr lang="zh-TW" altLang="zh-TW" dirty="0" smtClean="0"/>
              <a:t>。你可以將你手上的紙樣帶回家繼續完成，然後將紙樣剪出，並按指示將鞋貼起來。而這一隻鞋希望能夠成為你的提醒－學懂珍惜擁有的，繼續關心飢餓孩子，甚至用實際行動為他們帶來希望！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鼓勵同學在小息時</a:t>
            </a:r>
            <a:r>
              <a:rPr lang="zh-TW" altLang="en-US" dirty="0" smtClean="0"/>
              <a:t>貼上你寫下的心意卡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一起</a:t>
            </a:r>
            <a:r>
              <a:rPr lang="zh-TW" altLang="zh-TW" dirty="0" smtClean="0"/>
              <a:t>為</a:t>
            </a:r>
            <a:r>
              <a:rPr lang="zh-CN" altLang="en-US" dirty="0" smtClean="0"/>
              <a:t>貧窮</a:t>
            </a:r>
            <a:r>
              <a:rPr lang="zh-TW" altLang="zh-TW" dirty="0" smtClean="0"/>
              <a:t>孩子送上祝福！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074A-6295-4B63-94DB-311E4E2E0D21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581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 smtClean="0"/>
              <a:t>對白：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你會獲發一張鞋紙樣，請你用鉛筆將各形狀填滿，不要填出界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避免你們不專心工作，影響生產，你們要跪在自己的椅前工作，不可跟他人傾談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你在這工廠只須做好一件事，就是要努力工作！完成後舉手示意，我會過來檢查。有沒有問題？（無）現在開始工作！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zh-TW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zh-TW" altLang="zh-TW" i="1" u="sng" dirty="0" smtClean="0"/>
              <a:t>注意事項</a:t>
            </a:r>
            <a:endParaRPr lang="zh-TW" altLang="zh-TW" dirty="0" smtClean="0"/>
          </a:p>
          <a:p>
            <a:pPr>
              <a:defRPr/>
            </a:pPr>
            <a:r>
              <a:rPr lang="zh-TW" altLang="zh-TW" i="1" dirty="0" smtClean="0"/>
              <a:t>可考慮高年級同學蹲在桌下進行活動。</a:t>
            </a:r>
            <a:endParaRPr lang="zh-TW" altLang="zh-TW" dirty="0" smtClean="0"/>
          </a:p>
          <a:p>
            <a:pPr>
              <a:spcBef>
                <a:spcPct val="0"/>
              </a:spcBef>
              <a:defRPr/>
            </a:pPr>
            <a:endParaRPr lang="en-US" altLang="zh-TW" dirty="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074A-6295-4B63-94DB-311E4E2E0D21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787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對白：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請同學合上眼睛，先聽聽你的故事</a:t>
            </a:r>
            <a:r>
              <a:rPr lang="en-US" altLang="zh-TW" dirty="0" smtClean="0"/>
              <a:t>……</a:t>
            </a:r>
            <a:r>
              <a:rPr lang="zh-TW" altLang="zh-TW" dirty="0" smtClean="0"/>
              <a:t>你住在印度，父母已經沒有能力供你讀書，為了幫</a:t>
            </a:r>
            <a:r>
              <a:rPr lang="zh-TW" altLang="en-US" dirty="0" smtClean="0"/>
              <a:t>補</a:t>
            </a:r>
            <a:r>
              <a:rPr lang="zh-TW" altLang="zh-TW" dirty="0" smtClean="0"/>
              <a:t>家計，你多麼不願意也只好到造鞋廠打工。廠長及管工很嚴格，你必須跟從指示，小心工作。數３聲後，請你張開眼睛：</a:t>
            </a:r>
            <a:r>
              <a:rPr lang="en-US" altLang="zh-TW" dirty="0" smtClean="0"/>
              <a:t>1</a:t>
            </a:r>
            <a:r>
              <a:rPr lang="zh-TW" altLang="zh-TW" dirty="0" smtClean="0"/>
              <a:t>、</a:t>
            </a:r>
            <a:r>
              <a:rPr lang="en-US" altLang="zh-TW" dirty="0" smtClean="0"/>
              <a:t>2</a:t>
            </a:r>
            <a:r>
              <a:rPr lang="zh-TW" altLang="zh-TW" dirty="0" smtClean="0"/>
              <a:t>、</a:t>
            </a:r>
            <a:r>
              <a:rPr lang="en-US" altLang="zh-TW" dirty="0" smtClean="0"/>
              <a:t>3</a:t>
            </a:r>
            <a:r>
              <a:rPr lang="zh-TW" altLang="zh-TW" dirty="0" smtClean="0"/>
              <a:t>。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你們現在身處印度的一間造鞋工廠，我是你們的管工。我們這個部門是負責加工，先聽清楚指示才開始做：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zh-TW" i="1" u="sng" dirty="0" smtClean="0"/>
              <a:t>注意事項</a:t>
            </a:r>
            <a:endParaRPr lang="zh-TW" altLang="zh-TW" dirty="0" smtClean="0"/>
          </a:p>
          <a:p>
            <a:pPr>
              <a:defRPr/>
            </a:pPr>
            <a:r>
              <a:rPr lang="zh-TW" altLang="zh-TW" i="1" dirty="0" smtClean="0"/>
              <a:t>態度轉為嚴謹，但切忌態度輕率或針對個別同學，讓同學有被玩弄的感受。</a:t>
            </a:r>
            <a:endParaRPr lang="zh-TW" altLang="zh-TW" dirty="0" smtClean="0"/>
          </a:p>
          <a:p>
            <a:pPr>
              <a:defRPr/>
            </a:pPr>
            <a:endParaRPr lang="zh-TW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074A-6295-4B63-94DB-311E4E2E0D21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339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zh-TW" u="sng" dirty="0" smtClean="0"/>
              <a:t>體驗活動進行中</a:t>
            </a:r>
            <a:r>
              <a:rPr lang="en-US" altLang="zh-TW" u="sng" dirty="0" smtClean="0"/>
              <a:t> </a:t>
            </a:r>
            <a:r>
              <a:rPr lang="zh-CN" altLang="en-US" u="sng" dirty="0" smtClean="0"/>
              <a:t>（</a:t>
            </a:r>
            <a:r>
              <a:rPr lang="en-US" altLang="zh-CN" u="sng" dirty="0" smtClean="0"/>
              <a:t>10-15</a:t>
            </a:r>
            <a:r>
              <a:rPr lang="zh-CN" altLang="en-US" u="sng" dirty="0" smtClean="0"/>
              <a:t>分鐘）</a:t>
            </a:r>
            <a:endParaRPr lang="en-US" altLang="zh-TW" u="sng" dirty="0" smtClean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若有學生舉手示意完成，檢查後無大問題便可指示該學生坐回椅子上</a:t>
            </a:r>
            <a:r>
              <a:rPr lang="zh-CN" altLang="en-US" dirty="0" smtClean="0"/>
              <a:t>。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註：可在活動完結後把鞋紙樣</a:t>
            </a:r>
            <a:r>
              <a:rPr lang="zh-CN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剪貼成爲鞋子</a:t>
            </a:r>
            <a:endParaRPr lang="en-US" altLang="zh-TW" dirty="0" smtClean="0"/>
          </a:p>
          <a:p>
            <a:pPr>
              <a:spcBef>
                <a:spcPct val="0"/>
              </a:spcBef>
              <a:defRPr/>
            </a:pPr>
            <a:endParaRPr lang="en-US" altLang="zh-TW" i="1" u="sng" dirty="0" smtClean="0">
              <a:latin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074A-6295-4B63-94DB-311E4E2E0D21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822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對白：</a:t>
            </a:r>
            <a:endParaRPr lang="en-US" altLang="zh-TW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dirty="0" smtClean="0"/>
              <a:t>返回現實生活，當你已盡力工作，最後卻未能如願獲發工資，你的心情如何？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在體驗活動</a:t>
            </a:r>
            <a:r>
              <a:rPr lang="zh-CN" altLang="zh-HK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中你又甚麽感受？</a:t>
            </a:r>
            <a:r>
              <a:rPr lang="en-US" altLang="zh-TW" dirty="0" smtClean="0"/>
              <a:t>(</a:t>
            </a:r>
            <a:r>
              <a:rPr lang="zh-TW" altLang="en-US" i="1" dirty="0" smtClean="0"/>
              <a:t>可訪問同學的感受</a:t>
            </a:r>
            <a:r>
              <a:rPr lang="en-US" altLang="zh-TW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今天的活動，只想讓大家明白童工的處境和感受，而現實是更加悲慘的。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074A-6295-4B63-94DB-311E4E2E0D21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12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對白：</a:t>
            </a:r>
            <a:endParaRPr lang="zh-TW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請同學留意片段中的</a:t>
            </a:r>
            <a:r>
              <a:rPr lang="en-US" altLang="zh-TW" dirty="0" smtClean="0"/>
              <a:t>2</a:t>
            </a:r>
            <a:r>
              <a:rPr lang="zh-TW" altLang="zh-TW" dirty="0" smtClean="0"/>
              <a:t>個女孩</a:t>
            </a:r>
            <a:r>
              <a:rPr lang="en-US" altLang="zh-TW" dirty="0" smtClean="0"/>
              <a:t> - </a:t>
            </a:r>
            <a:r>
              <a:rPr lang="zh-TW" altLang="zh-TW" dirty="0" smtClean="0"/>
              <a:t>碧拉迪和淑美德，每天要做甚麼工作，她們又有怎樣的心情。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i="1" dirty="0" smtClean="0"/>
              <a:t>「這一雙手」</a:t>
            </a:r>
            <a:r>
              <a:rPr lang="en-US" altLang="zh-TW" i="1" dirty="0" smtClean="0"/>
              <a:t> (</a:t>
            </a:r>
            <a:r>
              <a:rPr lang="zh-TW" altLang="zh-TW" i="1" dirty="0" smtClean="0"/>
              <a:t>片長：</a:t>
            </a:r>
            <a:r>
              <a:rPr lang="en-US" altLang="zh-TW" i="1" dirty="0" smtClean="0"/>
              <a:t>6</a:t>
            </a:r>
            <a:r>
              <a:rPr lang="zh-TW" altLang="zh-TW" i="1" dirty="0" smtClean="0"/>
              <a:t>分鐘</a:t>
            </a:r>
            <a:r>
              <a:rPr lang="en-US" altLang="zh-TW" i="1" dirty="0" smtClean="0"/>
              <a:t>)</a:t>
            </a:r>
            <a:r>
              <a:rPr lang="zh-TW" altLang="en-US" i="1" dirty="0" smtClean="0"/>
              <a:t>　</a:t>
            </a:r>
            <a:r>
              <a:rPr lang="en-US" altLang="zh-TW" i="1" dirty="0" smtClean="0"/>
              <a:t>http://youtu.be/tJI-Zwwt8k4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zh-TW" i="1" dirty="0" smtClean="0"/>
              <a:t>(</a:t>
            </a:r>
            <a:r>
              <a:rPr lang="zh-TW" altLang="zh-TW" i="1" dirty="0" smtClean="0"/>
              <a:t>播放影片後，可邀請</a:t>
            </a:r>
            <a:r>
              <a:rPr lang="en-US" altLang="zh-TW" i="1" dirty="0" smtClean="0"/>
              <a:t>1-2</a:t>
            </a:r>
            <a:r>
              <a:rPr lang="zh-TW" altLang="zh-TW" i="1" dirty="0" smtClean="0"/>
              <a:t>個同學回應問題</a:t>
            </a:r>
            <a:r>
              <a:rPr lang="en-US" altLang="zh-TW" i="1" dirty="0" smtClean="0"/>
              <a:t>)</a:t>
            </a:r>
            <a:endParaRPr lang="zh-TW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074A-6295-4B63-94DB-311E4E2E0D21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989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對白：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剛才的體驗活動是模擬真實印度童工的生活：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zh-TW" dirty="0" smtClean="0"/>
              <a:t>12</a:t>
            </a:r>
            <a:r>
              <a:rPr lang="zh-TW" altLang="zh-TW" dirty="0" smtClean="0"/>
              <a:t>歲的家穎，以前可以上學讀書，不用憂慮任何事情，自從爸爸死後，單靠媽媽的工資不能交租、購買糧食，他只好輟學，打工幫補家計。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他在一間鞋廠工作，而這間鞋廠是設在住宅中，避免官方的巡查。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074A-6295-4B63-94DB-311E4E2E0D21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664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dirty="0" smtClean="0"/>
              <a:t>對白：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雖然不用操作大型機器，但這份工作也有一定的危險性。他負責用膠水將鞋的不同部份拼貼起來，但使用的是工業用膠水，氣味很強烈，工作時間太長會令他覺得頭暈、不舒服，更會令他不能專注工作。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若工作上犯錯了，經理很易動怒，並會大聲呼喝他，令他很害怕。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每天辛苦工作</a:t>
            </a:r>
            <a:r>
              <a:rPr lang="en-US" altLang="zh-TW" dirty="0" smtClean="0"/>
              <a:t>8-9</a:t>
            </a:r>
            <a:r>
              <a:rPr lang="zh-TW" altLang="zh-TW" dirty="0" smtClean="0"/>
              <a:t>小時，</a:t>
            </a:r>
            <a:r>
              <a:rPr lang="zh-TW" altLang="en-US" dirty="0" smtClean="0"/>
              <a:t>每天只可賺取約</a:t>
            </a:r>
            <a:r>
              <a:rPr lang="en-US" altLang="zh-TW" dirty="0" smtClean="0"/>
              <a:t>30</a:t>
            </a:r>
            <a:r>
              <a:rPr lang="zh-TW" altLang="zh-TW" dirty="0" smtClean="0"/>
              <a:t>盧比</a:t>
            </a:r>
            <a:r>
              <a:rPr lang="zh-TW" altLang="en-US" dirty="0" smtClean="0"/>
              <a:t>，約</a:t>
            </a:r>
            <a:r>
              <a:rPr lang="zh-TW" altLang="zh-TW" dirty="0" smtClean="0"/>
              <a:t>港幣</a:t>
            </a:r>
            <a:r>
              <a:rPr lang="en-US" altLang="zh-TW" dirty="0" smtClean="0"/>
              <a:t>3</a:t>
            </a:r>
            <a:r>
              <a:rPr lang="zh-TW" altLang="en-US" dirty="0" smtClean="0"/>
              <a:t>元</a:t>
            </a:r>
            <a:r>
              <a:rPr lang="en-US" altLang="zh-TW" dirty="0" smtClean="0"/>
              <a:t> [</a:t>
            </a:r>
            <a:r>
              <a:rPr lang="zh-TW" altLang="zh-TW" dirty="0" smtClean="0"/>
              <a:t>每星期</a:t>
            </a:r>
            <a:r>
              <a:rPr lang="zh-TW" altLang="en-US" dirty="0" smtClean="0"/>
              <a:t>約</a:t>
            </a:r>
            <a:r>
              <a:rPr lang="zh-TW" altLang="zh-TW" dirty="0" smtClean="0"/>
              <a:t>賺取</a:t>
            </a:r>
            <a:r>
              <a:rPr lang="en-US" altLang="zh-TW" dirty="0" smtClean="0"/>
              <a:t>100-200</a:t>
            </a:r>
            <a:r>
              <a:rPr lang="zh-TW" altLang="zh-TW" dirty="0" smtClean="0"/>
              <a:t>盧比</a:t>
            </a:r>
            <a:r>
              <a:rPr lang="en-US" altLang="zh-TW" dirty="0" smtClean="0"/>
              <a:t>(</a:t>
            </a:r>
            <a:r>
              <a:rPr lang="zh-TW" altLang="zh-TW" dirty="0" smtClean="0"/>
              <a:t>港幣</a:t>
            </a:r>
            <a:r>
              <a:rPr lang="en-US" altLang="zh-TW" dirty="0" smtClean="0"/>
              <a:t>$11-23)]</a:t>
            </a:r>
            <a:endParaRPr lang="en-US" altLang="zh-TW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074A-6295-4B63-94DB-311E4E2E0D21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15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dirty="0" smtClean="0"/>
              <a:t>對白：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家穎：「如果可以選擇，我想繼續返學，因為學習很有趣，又可以</a:t>
            </a:r>
            <a:r>
              <a:rPr lang="zh-TW" altLang="en-US" dirty="0" smtClean="0"/>
              <a:t>和</a:t>
            </a:r>
            <a:r>
              <a:rPr lang="zh-TW" altLang="zh-TW" dirty="0" smtClean="0"/>
              <a:t>朋友玩。我不想工作，每天工作令我</a:t>
            </a:r>
            <a:r>
              <a:rPr lang="zh-TW" altLang="en-US" dirty="0" smtClean="0"/>
              <a:t>不開心</a:t>
            </a:r>
            <a:r>
              <a:rPr lang="zh-TW" altLang="zh-TW" dirty="0" smtClean="0"/>
              <a:t>。」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TW" dirty="0" smtClean="0">
              <a:latin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074A-6295-4B63-94DB-311E4E2E0D21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493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61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205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702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474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548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694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376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296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821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230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946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43623-F964-4648-A421-83ACDD8CDC60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DE91-B7E0-43FD-9A00-D49E323B35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81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20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66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0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1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7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0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14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65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5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29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31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87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914</Words>
  <Application>Microsoft Office PowerPoint</Application>
  <PresentationFormat>如螢幕大小 (4:3)</PresentationFormat>
  <Paragraphs>60</Paragraphs>
  <Slides>12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MS PGothic</vt:lpstr>
      <vt:lpstr>MS PGothic</vt:lpstr>
      <vt:lpstr>宋体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Carissa Tsang</dc:creator>
  <cp:lastModifiedBy>Carissa Tsang</cp:lastModifiedBy>
  <cp:revision>4</cp:revision>
  <dcterms:created xsi:type="dcterms:W3CDTF">2019-10-21T03:35:36Z</dcterms:created>
  <dcterms:modified xsi:type="dcterms:W3CDTF">2019-10-21T03:57:29Z</dcterms:modified>
</cp:coreProperties>
</file>