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67671" autoAdjust="0"/>
  </p:normalViewPr>
  <p:slideViewPr>
    <p:cSldViewPr snapToGrid="0">
      <p:cViewPr varScale="1">
        <p:scale>
          <a:sx n="55" d="100"/>
          <a:sy n="55" d="100"/>
        </p:scale>
        <p:origin x="72" y="5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F318BC-1B85-448D-B9C2-8ED1A6A838E8}" type="datetimeFigureOut">
              <a:rPr lang="zh-HK" altLang="en-US" smtClean="0"/>
              <a:t>5/9/2019</a:t>
            </a:fld>
            <a:endParaRPr lang="zh-HK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0F3314-27CA-461F-8B95-49CA39C3377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501296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zh-TW" altLang="en-US" dirty="0" smtClean="0"/>
              <a:t>哪裡是災區</a:t>
            </a:r>
            <a:r>
              <a:rPr lang="en-US" altLang="zh-TW" dirty="0" smtClean="0"/>
              <a:t>?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zh-TW" altLang="en-US" dirty="0" smtClean="0">
                <a:latin typeface="Times New Roman" panose="02020603050405020304" pitchFamily="18" charset="0"/>
                <a:ea typeface="DFKaiShuHK-W14" panose="03000E00000000000000" pitchFamily="66" charset="-120"/>
              </a:rPr>
              <a:t>以聯合國為例，「災害」是指那些能造成「至少</a:t>
            </a:r>
            <a:r>
              <a:rPr lang="en-US" altLang="zh-TW" dirty="0" smtClean="0">
                <a:latin typeface="Times New Roman" panose="02020603050405020304" pitchFamily="18" charset="0"/>
                <a:ea typeface="DFKaiShuHK-W14" panose="03000E00000000000000" pitchFamily="66" charset="-120"/>
              </a:rPr>
              <a:t>10</a:t>
            </a:r>
            <a:r>
              <a:rPr lang="zh-TW" altLang="en-US" dirty="0" smtClean="0">
                <a:latin typeface="Times New Roman" panose="02020603050405020304" pitchFamily="18" charset="0"/>
                <a:ea typeface="DFKaiShuHK-W14" panose="03000E00000000000000" pitchFamily="66" charset="-120"/>
              </a:rPr>
              <a:t>人死亡」、或「至少</a:t>
            </a:r>
            <a:r>
              <a:rPr lang="en-US" altLang="zh-TW" dirty="0" smtClean="0">
                <a:latin typeface="Times New Roman" panose="02020603050405020304" pitchFamily="18" charset="0"/>
                <a:ea typeface="DFKaiShuHK-W14" panose="03000E00000000000000" pitchFamily="66" charset="-120"/>
              </a:rPr>
              <a:t>100</a:t>
            </a:r>
            <a:r>
              <a:rPr lang="zh-TW" altLang="en-US" dirty="0" smtClean="0">
                <a:latin typeface="Times New Roman" panose="02020603050405020304" pitchFamily="18" charset="0"/>
                <a:ea typeface="DFKaiShuHK-W14" panose="03000E00000000000000" pitchFamily="66" charset="-120"/>
              </a:rPr>
              <a:t>人受傷」、或「需要國際救援」、或「列為緊急狀態」的事件。</a:t>
            </a:r>
            <a:endParaRPr lang="en-US" altLang="zh-TW" dirty="0" smtClean="0"/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zh-TW" altLang="en-US" dirty="0" smtClean="0"/>
              <a:t>自然</a:t>
            </a:r>
            <a:r>
              <a:rPr lang="en-US" altLang="zh-TW" dirty="0" smtClean="0"/>
              <a:t>(</a:t>
            </a:r>
            <a:r>
              <a:rPr lang="zh-TW" altLang="en-US" dirty="0" smtClean="0">
                <a:latin typeface="Times New Roman" panose="02020603050405020304" pitchFamily="18" charset="0"/>
                <a:ea typeface="DFKaiShuHK-W14" panose="03000E00000000000000" pitchFamily="66" charset="-120"/>
              </a:rPr>
              <a:t>旱災、地震、火山爆發、水災和風災</a:t>
            </a:r>
            <a:r>
              <a:rPr lang="en-US" altLang="zh-TW" dirty="0" smtClean="0">
                <a:latin typeface="Times New Roman" panose="02020603050405020304" pitchFamily="18" charset="0"/>
                <a:ea typeface="DFKaiShuHK-W14" panose="03000E00000000000000" pitchFamily="66" charset="-120"/>
              </a:rPr>
              <a:t>)</a:t>
            </a:r>
            <a:r>
              <a:rPr lang="zh-TW" altLang="en-US" dirty="0" smtClean="0">
                <a:latin typeface="Times New Roman" panose="02020603050405020304" pitchFamily="18" charset="0"/>
                <a:ea typeface="DFKaiShuHK-W14" panose="03000E00000000000000" pitchFamily="66" charset="-120"/>
              </a:rPr>
              <a:t> </a:t>
            </a:r>
            <a:r>
              <a:rPr lang="en-US" altLang="zh-TW" dirty="0" smtClean="0"/>
              <a:t>/</a:t>
            </a:r>
            <a:r>
              <a:rPr lang="zh-TW" altLang="en-US" dirty="0" smtClean="0"/>
              <a:t> 人為災害</a:t>
            </a:r>
            <a:r>
              <a:rPr lang="en-US" altLang="zh-TW" dirty="0" smtClean="0"/>
              <a:t>(</a:t>
            </a:r>
            <a:r>
              <a:rPr lang="zh-TW" altLang="en-US" dirty="0" smtClean="0">
                <a:latin typeface="Times New Roman" panose="02020603050405020304" pitchFamily="18" charset="0"/>
                <a:ea typeface="DFKaiShuHK-W14" panose="03000E00000000000000" pitchFamily="66" charset="-120"/>
              </a:rPr>
              <a:t>工業意外（如洩漏化學氣體）、交通意外和戰爭</a:t>
            </a:r>
            <a:r>
              <a:rPr lang="en-US" altLang="zh-TW" dirty="0" smtClean="0">
                <a:latin typeface="Times New Roman" panose="02020603050405020304" pitchFamily="18" charset="0"/>
                <a:ea typeface="DFKaiShuHK-W14" panose="03000E00000000000000" pitchFamily="66" charset="-120"/>
              </a:rPr>
              <a:t>)</a:t>
            </a:r>
            <a:endParaRPr lang="en-US" altLang="zh-TW" dirty="0" smtClean="0"/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zh-TW" altLang="en-US" dirty="0" smtClean="0">
                <a:latin typeface="Times New Roman" panose="02020603050405020304" pitchFamily="18" charset="0"/>
                <a:ea typeface="DFKaiShuHK-W14" panose="03000E00000000000000" pitchFamily="66" charset="-120"/>
              </a:rPr>
              <a:t>造成大型環境破壞或人命傷亡</a:t>
            </a:r>
            <a:endParaRPr lang="en-US" altLang="zh-TW" dirty="0" smtClean="0">
              <a:latin typeface="Times New Roman" panose="02020603050405020304" pitchFamily="18" charset="0"/>
              <a:ea typeface="DFKaiShuHK-W14" panose="03000E00000000000000" pitchFamily="66" charset="-120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en-US" altLang="zh-TW" dirty="0" smtClean="0">
              <a:latin typeface="Times New Roman" panose="02020603050405020304" pitchFamily="18" charset="0"/>
              <a:ea typeface="DFKaiShuHK-W14" panose="03000E00000000000000" pitchFamily="66" charset="-120"/>
            </a:endParaRPr>
          </a:p>
          <a:p>
            <a:pPr>
              <a:buFont typeface="Arial" panose="020B0604020202020204" pitchFamily="34" charset="0"/>
              <a:buNone/>
              <a:defRPr/>
            </a:pPr>
            <a:endParaRPr lang="en-US" altLang="zh-TW" dirty="0" smtClean="0">
              <a:latin typeface="Times New Roman" panose="02020603050405020304" pitchFamily="18" charset="0"/>
              <a:ea typeface="DFKaiShuHK-W14" panose="03000E00000000000000" pitchFamily="66" charset="-120"/>
            </a:endParaRP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dirty="0" smtClean="0"/>
              <a:t>無論是富裕或貧窮國家，災難也有機會發生，但影響程度卻不同。</a:t>
            </a:r>
            <a:endParaRPr lang="en-US" altLang="zh-TW" dirty="0" smtClean="0"/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dirty="0" smtClean="0"/>
              <a:t>富裕國家：較有效規劃（基建設施、建設民房時會考慮防震防風等）；消防和救護緊急服務的覆蓋率較高（令人民的受災程度減低）</a:t>
            </a:r>
            <a:r>
              <a:rPr lang="zh-TW" altLang="en-US" dirty="0" smtClean="0">
                <a:sym typeface="Wingdings" panose="05000000000000000000" pitchFamily="2" charset="2"/>
              </a:rPr>
              <a:t></a:t>
            </a:r>
            <a:r>
              <a:rPr lang="zh-TW" altLang="en-US" dirty="0" smtClean="0"/>
              <a:t>救災和重建步伐亦較迅速。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dirty="0" smtClean="0"/>
              <a:t>反觀貧窮國家，人民可能僅以簡單的材料建屋，甚至因為地理因素，必須依山而建或住在山上；又或聚居在人口稠密和欠缺規劃的城市內，由於收入有限，僅能租住建設簡陋的房子，令他們面對更大的災難威脅。再者，貧窮人的資源本已匱乏，一旦遇上災難，則變得更為脆弱，不僅頓失生計，也欠缺資源重建生活。他們的國家亦往往需要國際援助，才能應對人民的緊急需要，更遑論擁有資源去落實重建。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en-US" altLang="zh-TW" dirty="0" smtClean="0">
              <a:latin typeface="Times New Roman" panose="02020603050405020304" pitchFamily="18" charset="0"/>
              <a:ea typeface="DFKaiShuHK-W14" panose="03000E00000000000000" pitchFamily="66" charset="-120"/>
            </a:endParaRPr>
          </a:p>
          <a:p>
            <a:pPr>
              <a:buFont typeface="Arial" panose="020B0604020202020204" pitchFamily="34" charset="0"/>
              <a:buNone/>
              <a:defRPr/>
            </a:pPr>
            <a:endParaRPr lang="en-US" altLang="zh-TW" dirty="0" smtClean="0">
              <a:latin typeface="Times New Roman" panose="02020603050405020304" pitchFamily="18" charset="0"/>
              <a:ea typeface="DFKaiShuHK-W14" panose="03000E00000000000000" pitchFamily="66" charset="-120"/>
            </a:endParaRP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dirty="0" smtClean="0"/>
              <a:t>自然災害包括</a:t>
            </a:r>
            <a:r>
              <a:rPr lang="en-US" altLang="zh-TW" dirty="0" smtClean="0"/>
              <a:t>:</a:t>
            </a:r>
          </a:p>
          <a:p>
            <a:pPr marL="628650" lvl="1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dirty="0" smtClean="0"/>
              <a:t>地理</a:t>
            </a:r>
            <a:r>
              <a:rPr lang="en-US" altLang="zh-TW" dirty="0" smtClean="0"/>
              <a:t>(</a:t>
            </a:r>
            <a:r>
              <a:rPr lang="zh-TW" altLang="en-US" dirty="0" smtClean="0"/>
              <a:t>如地震、火山爆發、山泥傾瀉、雪崩、海嘯</a:t>
            </a:r>
            <a:r>
              <a:rPr lang="en-US" altLang="zh-TW" dirty="0" smtClean="0"/>
              <a:t>)</a:t>
            </a:r>
          </a:p>
          <a:p>
            <a:pPr marL="628650" lvl="1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dirty="0" smtClean="0"/>
              <a:t>氣象</a:t>
            </a:r>
            <a:r>
              <a:rPr lang="en-US" altLang="zh-TW" dirty="0" smtClean="0"/>
              <a:t>(</a:t>
            </a:r>
            <a:r>
              <a:rPr lang="zh-TW" altLang="en-US" dirty="0" smtClean="0"/>
              <a:t>如暴風、龍捲風、颶風、颱風、暴風雪</a:t>
            </a:r>
            <a:r>
              <a:rPr lang="en-US" altLang="zh-TW" dirty="0" smtClean="0"/>
              <a:t>)</a:t>
            </a:r>
          </a:p>
          <a:p>
            <a:pPr marL="628650" lvl="1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dirty="0" smtClean="0"/>
              <a:t>水文</a:t>
            </a:r>
            <a:r>
              <a:rPr lang="en-US" altLang="zh-TW" dirty="0" smtClean="0"/>
              <a:t>(</a:t>
            </a:r>
            <a:r>
              <a:rPr lang="zh-TW" altLang="en-US" dirty="0" smtClean="0"/>
              <a:t>如洪水、風暴潮</a:t>
            </a:r>
            <a:r>
              <a:rPr lang="en-US" altLang="zh-TW" dirty="0" smtClean="0"/>
              <a:t>)</a:t>
            </a:r>
          </a:p>
          <a:p>
            <a:pPr marL="628650" lvl="1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dirty="0" smtClean="0"/>
              <a:t>氣候</a:t>
            </a:r>
            <a:r>
              <a:rPr lang="en-US" altLang="zh-TW" dirty="0" smtClean="0"/>
              <a:t>(</a:t>
            </a:r>
            <a:r>
              <a:rPr lang="zh-TW" altLang="en-US" dirty="0" smtClean="0"/>
              <a:t>如旱災、極端溫度、山火</a:t>
            </a:r>
            <a:r>
              <a:rPr lang="en-US" altLang="zh-TW" dirty="0" smtClean="0"/>
              <a:t>)</a:t>
            </a:r>
          </a:p>
          <a:p>
            <a:pPr marL="628650" lvl="1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dirty="0" smtClean="0"/>
              <a:t>生物</a:t>
            </a:r>
            <a:r>
              <a:rPr lang="en-US" altLang="zh-TW" dirty="0" smtClean="0"/>
              <a:t>(</a:t>
            </a:r>
            <a:r>
              <a:rPr lang="zh-TW" altLang="en-US" dirty="0" smtClean="0"/>
              <a:t>如傳染病、蟲害</a:t>
            </a:r>
            <a:r>
              <a:rPr lang="en-US" altLang="zh-TW" dirty="0" smtClean="0"/>
              <a:t>)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dirty="0" smtClean="0"/>
              <a:t>人道災難則包括</a:t>
            </a:r>
            <a:r>
              <a:rPr lang="en-US" altLang="zh-TW" dirty="0" smtClean="0"/>
              <a:t>:</a:t>
            </a:r>
          </a:p>
          <a:p>
            <a:pPr marL="628650" lvl="1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dirty="0" smtClean="0"/>
              <a:t>衝突</a:t>
            </a:r>
            <a:endParaRPr lang="en-US" altLang="zh-TW" dirty="0" smtClean="0"/>
          </a:p>
          <a:p>
            <a:pPr marL="628650" lvl="1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dirty="0" smtClean="0"/>
              <a:t>環境惡化</a:t>
            </a:r>
            <a:endParaRPr lang="en-US" altLang="zh-TW" dirty="0" smtClean="0"/>
          </a:p>
          <a:p>
            <a:pPr marL="628650" lvl="1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dirty="0" smtClean="0"/>
              <a:t>污染</a:t>
            </a:r>
            <a:endParaRPr lang="en-US" altLang="zh-TW" dirty="0" smtClean="0"/>
          </a:p>
          <a:p>
            <a:pPr marL="628650" lvl="1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dirty="0" smtClean="0"/>
              <a:t>工業事故</a:t>
            </a:r>
            <a:endParaRPr lang="en-US" altLang="zh-TW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zh-TW" dirty="0" smtClean="0"/>
          </a:p>
          <a:p>
            <a:pPr>
              <a:buFont typeface="Arial" panose="020B0604020202020204" pitchFamily="34" charset="0"/>
              <a:buNone/>
              <a:defRPr/>
            </a:pPr>
            <a:endParaRPr lang="en-US" altLang="zh-TW" dirty="0" smtClean="0">
              <a:latin typeface="Times New Roman" panose="02020603050405020304" pitchFamily="18" charset="0"/>
              <a:ea typeface="DFKaiShuHK-W14" panose="03000E00000000000000" pitchFamily="66" charset="-120"/>
            </a:endParaRPr>
          </a:p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3314-27CA-461F-8B95-49CA39C33770}" type="slidenum">
              <a:rPr lang="zh-HK" altLang="en-US" smtClean="0"/>
              <a:t>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559093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1200" dirty="0" smtClean="0"/>
              <a:t>Q</a:t>
            </a:r>
            <a:r>
              <a:rPr lang="zh-TW" altLang="en-US" sz="1200" dirty="0" smtClean="0"/>
              <a:t>：甚麼是災？對我們有甚麼影響？</a:t>
            </a:r>
            <a:endParaRPr lang="en-US" altLang="zh-TW" sz="1200" dirty="0" smtClean="0"/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1200" dirty="0" smtClean="0"/>
              <a:t>環境</a:t>
            </a:r>
            <a:endParaRPr lang="en-US" altLang="zh-TW" sz="1200" dirty="0" smtClean="0"/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1200" dirty="0" smtClean="0"/>
              <a:t>生活</a:t>
            </a:r>
            <a:endParaRPr lang="en-US" altLang="zh-TW" sz="1200" dirty="0" smtClean="0"/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1200" dirty="0" smtClean="0"/>
              <a:t>生命</a:t>
            </a:r>
          </a:p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3314-27CA-461F-8B95-49CA39C33770}" type="slidenum">
              <a:rPr lang="zh-HK" altLang="en-US" smtClean="0"/>
              <a:t>3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700019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eaLnBrk="1" hangingPunct="1">
              <a:spcBef>
                <a:spcPct val="0"/>
              </a:spcBef>
              <a:buFontTx/>
              <a:buChar char="•"/>
              <a:defRPr/>
            </a:pPr>
            <a:r>
              <a:rPr lang="zh-TW" altLang="en-US" dirty="0" smtClean="0"/>
              <a:t>敘利亞內戰已經發生超過七年了，摧毀了無數敘利亞孩子的家庭，迫使他們扶老攜幼逃離家園</a:t>
            </a:r>
            <a:endParaRPr lang="en-US" altLang="zh-TW" dirty="0" smtClean="0"/>
          </a:p>
          <a:p>
            <a:pPr marL="171450" indent="-171450" eaLnBrk="1" hangingPunct="1">
              <a:spcBef>
                <a:spcPct val="0"/>
              </a:spcBef>
              <a:buFontTx/>
              <a:buChar char="•"/>
              <a:defRPr/>
            </a:pPr>
            <a:r>
              <a:rPr lang="zh-TW" altLang="en-US" dirty="0" smtClean="0"/>
              <a:t>造成</a:t>
            </a:r>
            <a:r>
              <a:rPr lang="en-US" altLang="zh-TW" dirty="0" smtClean="0"/>
              <a:t>660</a:t>
            </a:r>
            <a:r>
              <a:rPr lang="zh-TW" altLang="en-US" dirty="0" smtClean="0"/>
              <a:t>萬人在境內流徙</a:t>
            </a:r>
            <a:endParaRPr lang="en-US" altLang="zh-TW" dirty="0" smtClean="0"/>
          </a:p>
          <a:p>
            <a:pPr marL="171450" indent="-171450" eaLnBrk="1" hangingPunct="1">
              <a:spcBef>
                <a:spcPct val="0"/>
              </a:spcBef>
              <a:buFontTx/>
              <a:buChar char="•"/>
              <a:defRPr/>
            </a:pPr>
            <a:r>
              <a:rPr lang="zh-TW" altLang="en-US" dirty="0" smtClean="0"/>
              <a:t>另外</a:t>
            </a:r>
            <a:r>
              <a:rPr lang="en-US" altLang="zh-TW" dirty="0" smtClean="0"/>
              <a:t>560</a:t>
            </a:r>
            <a:r>
              <a:rPr lang="zh-TW" altLang="en-US" dirty="0" smtClean="0"/>
              <a:t>萬難民（其中約半數是兒童）逃到約旦、黎巴嫩、伊拉克以至歐洲等地，歸家無期。</a:t>
            </a:r>
            <a:endParaRPr lang="en-US" altLang="zh-TW" dirty="0" smtClean="0"/>
          </a:p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3314-27CA-461F-8B95-49CA39C33770}" type="slidenum">
              <a:rPr lang="zh-HK" altLang="en-US" smtClean="0"/>
              <a:t>5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538544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altLang="zh-TW" sz="1200" b="0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Q</a:t>
            </a:r>
            <a:r>
              <a:rPr lang="zh-TW" altLang="en-US" sz="1200" b="0" u="sng" baseline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1200" b="0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逃亡了，就能生活安定？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CN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哈尼</a:t>
            </a:r>
            <a:r>
              <a:rPr lang="zh-TW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離開敘利亞，只為要尋找一個安全穩定的生活環境，可惜姐姐</a:t>
            </a:r>
            <a:r>
              <a:rPr lang="zh-CN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卻經歷家人死亡</a:t>
            </a:r>
            <a:endParaRPr lang="en-US" altLang="zh-TW" sz="1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８歲的</a:t>
            </a:r>
            <a:r>
              <a:rPr lang="zh-TW" altLang="en-US" dirty="0" smtClean="0"/>
              <a:t>阿德</a:t>
            </a:r>
            <a:r>
              <a:rPr lang="zh-TW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從小就要</a:t>
            </a:r>
            <a:r>
              <a:rPr lang="zh-TW" altLang="en-US" dirty="0" smtClean="0"/>
              <a:t>工作幫補家計</a:t>
            </a:r>
            <a:r>
              <a:rPr lang="zh-TW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，為了不想家人挨餓</a:t>
            </a:r>
            <a:endParaRPr lang="en-US" altLang="zh-TW" sz="1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 smtClean="0"/>
          </a:p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3314-27CA-461F-8B95-49CA39C33770}" type="slidenum">
              <a:rPr lang="zh-HK" altLang="en-US" smtClean="0"/>
              <a:t>6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8870798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生命縱使不再受到戰爭威脅，但生活上有很多難題作未解決</a:t>
            </a:r>
            <a:endParaRPr lang="en-US" altLang="zh-TW" sz="1200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1200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孩子所受傷害最深。他們沒有食物，沒有親人，沒有家，沒有童年，甚至似是沒有明天。在絕望邊緣，他們拼命求救。敘利亞孩子，可能成為消失的一代。</a:t>
            </a:r>
            <a:endParaRPr lang="en-US" altLang="zh-TW" sz="1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3314-27CA-461F-8B95-49CA39C33770}" type="slidenum">
              <a:rPr lang="zh-HK" altLang="en-US" smtClean="0"/>
              <a:t>7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2372326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 smtClean="0"/>
              <a:t>自</a:t>
            </a:r>
            <a:r>
              <a:rPr lang="en-US" altLang="zh-TW" dirty="0" smtClean="0"/>
              <a:t>2011</a:t>
            </a:r>
            <a:r>
              <a:rPr lang="zh-TW" altLang="en-US" dirty="0" smtClean="0"/>
              <a:t>年</a:t>
            </a:r>
            <a:r>
              <a:rPr lang="en-US" altLang="zh-TW" dirty="0" smtClean="0"/>
              <a:t>5</a:t>
            </a:r>
            <a:r>
              <a:rPr lang="zh-TW" altLang="en-US" dirty="0" smtClean="0"/>
              <a:t>月，宣明會已在黎巴嫩進行敘利亞難民救援工作，包括為敘利亞難民派發糧食、衛生包、應急物資包，以及為收容難民的社區提供厠所、儲水缸、淋浴等水利衛生設施，以提供清潔食水及保障社區衛生，又成立兒童中心，透過唱歌及繪畫等活動，舒緩受影響孩子情緒，並提供補習班，幫助難民孩子適應當地教育，目前已有近</a:t>
            </a:r>
            <a:r>
              <a:rPr lang="en-US" altLang="zh-TW" dirty="0" smtClean="0"/>
              <a:t>10</a:t>
            </a:r>
            <a:r>
              <a:rPr lang="zh-TW" altLang="en-US" dirty="0" smtClean="0"/>
              <a:t>萬人受惠。面對敘利亞衝突持續，估計逃到鄰國的難民人數會不斷增加，除了黎巴嫩，約旦也接收了近</a:t>
            </a:r>
            <a:r>
              <a:rPr lang="en-US" altLang="zh-TW" dirty="0" smtClean="0"/>
              <a:t>50</a:t>
            </a:r>
            <a:r>
              <a:rPr lang="zh-TW" altLang="en-US" dirty="0" smtClean="0"/>
              <a:t>萬名敘利亞難民。有見及此，全球宣明會目標籌集約</a:t>
            </a:r>
            <a:r>
              <a:rPr lang="en-US" altLang="zh-TW" dirty="0" smtClean="0"/>
              <a:t>4,000</a:t>
            </a:r>
            <a:r>
              <a:rPr lang="zh-TW" altLang="en-US" dirty="0" smtClean="0"/>
              <a:t>萬美元，在未來數月，於黎巴嫩以及約旦進行敘利亞難民救援工作，包括提供衛生設施，派發糧食及其他應急物資</a:t>
            </a:r>
            <a:r>
              <a:rPr lang="en-US" altLang="zh-TW" dirty="0" smtClean="0"/>
              <a:t>(</a:t>
            </a:r>
            <a:r>
              <a:rPr lang="zh-TW" altLang="en-US" dirty="0" smtClean="0"/>
              <a:t>床墊、毛毯、廚具等</a:t>
            </a:r>
            <a:r>
              <a:rPr lang="en-US" altLang="zh-TW" dirty="0" smtClean="0"/>
              <a:t>) </a:t>
            </a:r>
            <a:r>
              <a:rPr lang="zh-TW" altLang="en-US" dirty="0" smtClean="0"/>
              <a:t>，整項敘利亞難民救援計劃，預算幫助超過</a:t>
            </a:r>
            <a:r>
              <a:rPr lang="en-US" altLang="zh-TW" dirty="0" smtClean="0"/>
              <a:t>30</a:t>
            </a:r>
            <a:r>
              <a:rPr lang="zh-TW" altLang="en-US" dirty="0" smtClean="0"/>
              <a:t>萬名難民。</a:t>
            </a:r>
            <a:endParaRPr lang="en-US" altLang="zh-TW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zh-TW" b="1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b="1" dirty="0" smtClean="0"/>
              <a:t>水利衛生：</a:t>
            </a:r>
            <a:r>
              <a:rPr lang="zh-TW" altLang="en-US" dirty="0" smtClean="0"/>
              <a:t>在收容難民的社區、難民營及學校安裝及維修供水設施及廁所；在社區舉辦提高衛生意識的教育活動；向受影響兒童及家庭派發衛生包及其他衛生用品。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b="1" dirty="0" smtClean="0"/>
              <a:t>教育及兒童保護：</a:t>
            </a:r>
            <a:r>
              <a:rPr lang="zh-TW" altLang="en-US" dirty="0" smtClean="0"/>
              <a:t>為敘利亞兒童提供學習機會，例如非正式教育和輔導班，協助他們重返校園，跟上學習進度。又成立兒童天地，為受戰爭影響的孩子提供心理支援。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b="1" dirty="0" smtClean="0"/>
              <a:t>醫療保健：</a:t>
            </a:r>
            <a:r>
              <a:rPr lang="zh-TW" altLang="en-US" dirty="0" smtClean="0"/>
              <a:t>在敘利亞，宣明會協助擴大保健服務的覆蓋網絡，包括提供醫療器材、支援提升醫療人員的水平，致力照顧婦女和兒童的需要。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b="1" dirty="0" smtClean="0"/>
              <a:t>派發日常用品：</a:t>
            </a:r>
            <a:r>
              <a:rPr lang="zh-TW" altLang="en-US" dirty="0" smtClean="0"/>
              <a:t>向受影響家庭派發日常用品、毛毯、禦寒衣物及燃料，協助他們渡過寒冬。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b="1" dirty="0" smtClean="0"/>
              <a:t>糧食及現金援助：</a:t>
            </a:r>
            <a:r>
              <a:rPr lang="zh-TW" altLang="en-US" dirty="0" smtClean="0"/>
              <a:t>宣明會向受戰事影響的家庭提供現金援助，以應付日常需要。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b="1" dirty="0" smtClean="0"/>
              <a:t>塞爾維亞工作：</a:t>
            </a:r>
            <a:r>
              <a:rPr lang="zh-TW" altLang="en-US" dirty="0" smtClean="0"/>
              <a:t>為難民家庭及兒童派發衛生用品、嬰兒用品、糧食包及食水，又展開保護兒童的活動。 </a:t>
            </a:r>
          </a:p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3314-27CA-461F-8B95-49CA39C33770}" type="slidenum">
              <a:rPr lang="zh-HK" altLang="en-US" smtClean="0"/>
              <a:t>9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5261039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dirty="0" smtClean="0"/>
              <a:t>宣明會緊急救援網頁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zh-TW" dirty="0" smtClean="0"/>
              <a:t>http://www.worldvision.org.hk/our-work/emergency-relief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altLang="zh-TW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dirty="0" smtClean="0"/>
              <a:t>聯合國國際減災策略組織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zh-TW" dirty="0" smtClean="0"/>
              <a:t>http://www.unisdr.org/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altLang="zh-TW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dirty="0" smtClean="0"/>
              <a:t>聯合國難民署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zh-TW" smtClean="0"/>
              <a:t>http://www.unhcr.org.hk/unhcr/tc/home.html</a:t>
            </a:r>
          </a:p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3314-27CA-461F-8B95-49CA39C33770}" type="slidenum">
              <a:rPr lang="zh-HK" altLang="en-US" smtClean="0"/>
              <a:t>12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30283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66AE4-7534-4E3D-94CC-FC1F1CAFE21C}" type="datetimeFigureOut">
              <a:rPr lang="zh-HK" altLang="en-US" smtClean="0"/>
              <a:t>5/9/2019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EBEC6-B8F4-479B-85B5-97749931A5F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4306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66AE4-7534-4E3D-94CC-FC1F1CAFE21C}" type="datetimeFigureOut">
              <a:rPr lang="zh-HK" altLang="en-US" smtClean="0"/>
              <a:t>5/9/2019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EBEC6-B8F4-479B-85B5-97749931A5F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24624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66AE4-7534-4E3D-94CC-FC1F1CAFE21C}" type="datetimeFigureOut">
              <a:rPr lang="zh-HK" altLang="en-US" smtClean="0"/>
              <a:t>5/9/2019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EBEC6-B8F4-479B-85B5-97749931A5F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744284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66AE4-7534-4E3D-94CC-FC1F1CAFE21C}" type="datetimeFigureOut">
              <a:rPr lang="zh-HK" altLang="en-US" smtClean="0"/>
              <a:t>5/9/2019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EBEC6-B8F4-479B-85B5-97749931A5F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11423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66AE4-7534-4E3D-94CC-FC1F1CAFE21C}" type="datetimeFigureOut">
              <a:rPr lang="zh-HK" altLang="en-US" smtClean="0"/>
              <a:t>5/9/2019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EBEC6-B8F4-479B-85B5-97749931A5F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60335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66AE4-7534-4E3D-94CC-FC1F1CAFE21C}" type="datetimeFigureOut">
              <a:rPr lang="zh-HK" altLang="en-US" smtClean="0"/>
              <a:t>5/9/2019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EBEC6-B8F4-479B-85B5-97749931A5F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73374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66AE4-7534-4E3D-94CC-FC1F1CAFE21C}" type="datetimeFigureOut">
              <a:rPr lang="zh-HK" altLang="en-US" smtClean="0"/>
              <a:t>5/9/2019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EBEC6-B8F4-479B-85B5-97749931A5F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177816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66AE4-7534-4E3D-94CC-FC1F1CAFE21C}" type="datetimeFigureOut">
              <a:rPr lang="zh-HK" altLang="en-US" smtClean="0"/>
              <a:t>5/9/2019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EBEC6-B8F4-479B-85B5-97749931A5F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184472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66AE4-7534-4E3D-94CC-FC1F1CAFE21C}" type="datetimeFigureOut">
              <a:rPr lang="zh-HK" altLang="en-US" smtClean="0"/>
              <a:t>5/9/2019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EBEC6-B8F4-479B-85B5-97749931A5F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10696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66AE4-7534-4E3D-94CC-FC1F1CAFE21C}" type="datetimeFigureOut">
              <a:rPr lang="zh-HK" altLang="en-US" smtClean="0"/>
              <a:t>5/9/2019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EBEC6-B8F4-479B-85B5-97749931A5F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91093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66AE4-7534-4E3D-94CC-FC1F1CAFE21C}" type="datetimeFigureOut">
              <a:rPr lang="zh-HK" altLang="en-US" smtClean="0"/>
              <a:t>5/9/2019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EBEC6-B8F4-479B-85B5-97749931A5F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60721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766AE4-7534-4E3D-94CC-FC1F1CAFE21C}" type="datetimeFigureOut">
              <a:rPr lang="zh-HK" altLang="en-US" smtClean="0"/>
              <a:t>5/9/2019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AEBEC6-B8F4-479B-85B5-97749931A5F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695681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51732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16811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93261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7428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4151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8508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5797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8248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0797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65940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73841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59889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</TotalTime>
  <Words>948</Words>
  <Application>Microsoft Office PowerPoint</Application>
  <PresentationFormat>如螢幕大小 (4:3)</PresentationFormat>
  <Paragraphs>59</Paragraphs>
  <Slides>12</Slides>
  <Notes>7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21" baseType="lpstr">
      <vt:lpstr>DFKaiShuHK-W14</vt:lpstr>
      <vt:lpstr>微軟正黑體</vt:lpstr>
      <vt:lpstr>新細明體</vt:lpstr>
      <vt:lpstr>Arial</vt:lpstr>
      <vt:lpstr>Calibri</vt:lpstr>
      <vt:lpstr>Calibri Light</vt:lpstr>
      <vt:lpstr>Times New Roman</vt:lpstr>
      <vt:lpstr>Wingdings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Carissa Tsang</dc:creator>
  <cp:lastModifiedBy>Carissa Tsang</cp:lastModifiedBy>
  <cp:revision>1</cp:revision>
  <dcterms:created xsi:type="dcterms:W3CDTF">2019-09-05T03:41:03Z</dcterms:created>
  <dcterms:modified xsi:type="dcterms:W3CDTF">2019-09-05T03:47:53Z</dcterms:modified>
</cp:coreProperties>
</file>